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Fira Mono Medium"/>
      <p:regular r:id="rId13"/>
      <p:bold r:id="rId14"/>
    </p:embeddedFont>
    <p:embeddedFont>
      <p:font typeface="Fira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BY8Jq/4ZZR6wej6wkAeXtaR/a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FiraMonoMedium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FiraSans-regular.fntdata"/><Relationship Id="rId14" Type="http://schemas.openxmlformats.org/officeDocument/2006/relationships/font" Target="fonts/FiraMonoMedium-bold.fntdata"/><Relationship Id="rId17" Type="http://schemas.openxmlformats.org/officeDocument/2006/relationships/font" Target="fonts/FiraSans-italic.fntdata"/><Relationship Id="rId16" Type="http://schemas.openxmlformats.org/officeDocument/2006/relationships/font" Target="fonts/FiraSans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Fira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b="0" i="0" lang="en-US" sz="4450" u="none" cap="none" strike="noStrike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Welcome to TrackFlow: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Discover TrackFlow, a lightweight CRM and operations process automation tool designed to streamline your business. We aim to simplify sales and order management for startups and small teams, providing a user-friendly and efficient solution.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4D4D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" name="Google Shape;4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410" y="5673090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/>
          <p:nvPr/>
        </p:nvSpPr>
        <p:spPr>
          <a:xfrm>
            <a:off x="1270040" y="5648563"/>
            <a:ext cx="1683544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Sans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by Suneeth 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TrackFlow: Simplifying Sales &amp; Order Management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Lightweight CRM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Ideal for startups and small teams, offering essential functionalities without bloat.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5332928" y="4170045"/>
            <a:ext cx="32305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Automated Workflows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Automates lead tracking and the entire order lifecycle from start to finish.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9872067" y="41700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User-Friendly UI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Mobile-friendly, fast, and intuitively designed for a seamless user experience.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What Does TrackFlow Do?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6280190" y="3210401"/>
            <a:ext cx="7556421" cy="1669852"/>
          </a:xfrm>
          <a:prstGeom prst="roundRect">
            <a:avLst>
              <a:gd fmla="val 2038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6507004" y="3437215"/>
            <a:ext cx="306050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Manage Sales Leads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6507004" y="3927634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Capture new leads, qualify their potential, and efficiently guide them to closing deals.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6280190" y="5107067"/>
            <a:ext cx="7556421" cy="1669852"/>
          </a:xfrm>
          <a:prstGeom prst="roundRect">
            <a:avLst>
              <a:gd fmla="val 2038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6507004" y="5333881"/>
            <a:ext cx="289048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Streamline Orders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6507004" y="5824299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Handle the full order journey: receiving, building, dispatching, and tracking deliveries.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300"/>
              <a:buFont typeface="Fira Mono Medium"/>
              <a:buNone/>
            </a:pPr>
            <a:r>
              <a:rPr lang="en-US" sz="43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Core Features: Lead Management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" name="Google Shape;7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73" y="2320052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Fira Mono Medium"/>
              <a:buNone/>
            </a:pPr>
            <a:r>
              <a:rPr lang="en-US" sz="215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Add New Leads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Fira Sans"/>
              <a:buNone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Capture contact and company information efficiently.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7" name="Google Shape;7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73" y="3645337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/>
          <p:nvPr/>
        </p:nvSpPr>
        <p:spPr>
          <a:xfrm>
            <a:off x="2208728" y="3866198"/>
            <a:ext cx="2980730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Fira Mono Medium"/>
              <a:buNone/>
            </a:pPr>
            <a:r>
              <a:rPr lang="en-US" sz="215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Assign Lead Stages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Fira Sans"/>
              <a:buNone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Progress leads through New, Contacted, Won/Lost stages.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0" name="Google Shape;8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073" y="4970621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Fira Mono Medium"/>
              <a:buNone/>
            </a:pPr>
            <a:r>
              <a:rPr lang="en-US" sz="215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Set Reminders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Fira Sans"/>
              <a:buNone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Automated follow-up reminders for timely engagement.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3" name="Google Shape;8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073" y="6295906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Fira Mono Medium"/>
              <a:buNone/>
            </a:pPr>
            <a:r>
              <a:rPr lang="en-US" sz="215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Flexible Views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Fira Sans"/>
              <a:buNone/>
            </a:pPr>
            <a:r>
              <a:rPr lang="en-US" sz="170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Utilize Kanban and List views for adaptable lead tracking.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/>
          <p:nvPr/>
        </p:nvSpPr>
        <p:spPr>
          <a:xfrm>
            <a:off x="754737" y="3290292"/>
            <a:ext cx="10027563" cy="673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200"/>
              <a:buFont typeface="Fira Mono Medium"/>
              <a:buNone/>
            </a:pPr>
            <a:r>
              <a:rPr lang="en-US" sz="42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Core Features: Order Management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754737" y="5961221"/>
            <a:ext cx="13120926" cy="30480"/>
          </a:xfrm>
          <a:prstGeom prst="roundRect">
            <a:avLst>
              <a:gd fmla="val 106125" name="adj"/>
            </a:avLst>
          </a:prstGeom>
          <a:solidFill>
            <a:srgbClr val="474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3952161" y="5314414"/>
            <a:ext cx="30480" cy="646867"/>
          </a:xfrm>
          <a:prstGeom prst="roundRect">
            <a:avLst>
              <a:gd fmla="val 106125" name="adj"/>
            </a:avLst>
          </a:prstGeom>
          <a:solidFill>
            <a:srgbClr val="474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3724870" y="5718631"/>
            <a:ext cx="485180" cy="485180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3805714" y="5758994"/>
            <a:ext cx="323374" cy="404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00"/>
              <a:buFont typeface="Fira Mono Medium"/>
              <a:buNone/>
            </a:pPr>
            <a:r>
              <a:rPr lang="en-US" sz="25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1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2619732" y="4287560"/>
            <a:ext cx="2695575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Fira Mono Medium"/>
              <a:buNone/>
            </a:pPr>
            <a:r>
              <a:rPr lang="en-US" sz="21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Convert Leads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970359" y="4753808"/>
            <a:ext cx="5994440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Fira Sans"/>
              <a:buNone/>
            </a:pPr>
            <a:r>
              <a:rPr lang="en-US" sz="16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Transform closed leads into new orders.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7299722" y="5961162"/>
            <a:ext cx="30480" cy="646867"/>
          </a:xfrm>
          <a:prstGeom prst="roundRect">
            <a:avLst>
              <a:gd fmla="val 106125" name="adj"/>
            </a:avLst>
          </a:prstGeom>
          <a:solidFill>
            <a:srgbClr val="474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7072432" y="5718631"/>
            <a:ext cx="485180" cy="485180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7153275" y="5758994"/>
            <a:ext cx="323374" cy="404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00"/>
              <a:buFont typeface="Fira Mono Medium"/>
              <a:buNone/>
            </a:pPr>
            <a:r>
              <a:rPr lang="en-US" sz="25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2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5967293" y="6823710"/>
            <a:ext cx="2695575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Fira Mono Medium"/>
              <a:buNone/>
            </a:pPr>
            <a:r>
              <a:rPr lang="en-US" sz="21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Track Stages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4317921" y="7289959"/>
            <a:ext cx="5994440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Fira Sans"/>
              <a:buNone/>
            </a:pPr>
            <a:r>
              <a:rPr lang="en-US" sz="16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Manually update order progress through custom stages.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10647402" y="5314414"/>
            <a:ext cx="30480" cy="646867"/>
          </a:xfrm>
          <a:prstGeom prst="roundRect">
            <a:avLst>
              <a:gd fmla="val 106125" name="adj"/>
            </a:avLst>
          </a:prstGeom>
          <a:solidFill>
            <a:srgbClr val="474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0420112" y="5718631"/>
            <a:ext cx="485180" cy="485180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10500955" y="5758994"/>
            <a:ext cx="323374" cy="404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00"/>
              <a:buFont typeface="Fira Mono Medium"/>
              <a:buNone/>
            </a:pPr>
            <a:r>
              <a:rPr lang="en-US" sz="25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3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9126974" y="4287560"/>
            <a:ext cx="3071693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Fira Mono Medium"/>
              <a:buNone/>
            </a:pPr>
            <a:r>
              <a:rPr lang="en-US" sz="21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Store Dispatch Info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7665601" y="4753808"/>
            <a:ext cx="5994440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Fira Sans"/>
              <a:buNone/>
            </a:pPr>
            <a:r>
              <a:rPr lang="en-US" sz="16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Record courier and tracking numbers for easy access.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/>
          <p:nvPr/>
        </p:nvSpPr>
        <p:spPr>
          <a:xfrm>
            <a:off x="529590" y="417552"/>
            <a:ext cx="4537710" cy="472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2950"/>
              <a:buFont typeface="Fira Mono Medium"/>
              <a:buNone/>
            </a:pPr>
            <a:r>
              <a:rPr lang="en-US" sz="29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Dashboard &amp; Tracking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529590" y="1192887"/>
            <a:ext cx="8084820" cy="499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900"/>
              <a:buFont typeface="Fira Mono Medium"/>
              <a:buNone/>
            </a:pPr>
            <a:r>
              <a:rPr lang="en-US" sz="39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147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3626168" y="1881307"/>
            <a:ext cx="1891546" cy="236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Fira Mono Medium"/>
              <a:buNone/>
            </a:pPr>
            <a:r>
              <a:rPr lang="en-US" sz="145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Total Leads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529590" y="2208490"/>
            <a:ext cx="8084820" cy="242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50"/>
              <a:buFont typeface="Fira Sans"/>
              <a:buNone/>
            </a:pPr>
            <a:r>
              <a:rPr lang="en-US" sz="11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Comprehensive overview of all leads.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529590" y="2980015"/>
            <a:ext cx="8084820" cy="499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900"/>
              <a:buFont typeface="Fira Mono Medium"/>
              <a:buNone/>
            </a:pPr>
            <a:r>
              <a:rPr lang="en-US" sz="39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23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3626168" y="3668435"/>
            <a:ext cx="1891546" cy="236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Fira Mono Medium"/>
              <a:buNone/>
            </a:pPr>
            <a:r>
              <a:rPr lang="en-US" sz="145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Conversions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529590" y="3995618"/>
            <a:ext cx="8084820" cy="242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50"/>
              <a:buFont typeface="Fira Sans"/>
              <a:buNone/>
            </a:pPr>
            <a:r>
              <a:rPr lang="en-US" sz="11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Successfully converted leads to orders.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529590" y="4767143"/>
            <a:ext cx="8084820" cy="499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900"/>
              <a:buFont typeface="Fira Mono Medium"/>
              <a:buNone/>
            </a:pPr>
            <a:r>
              <a:rPr lang="en-US" sz="39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18.5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3626168" y="5455563"/>
            <a:ext cx="1891546" cy="236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Fira Mono Medium"/>
              <a:buNone/>
            </a:pPr>
            <a:r>
              <a:rPr lang="en-US" sz="145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Open Leads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529590" y="5782747"/>
            <a:ext cx="8084820" cy="242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50"/>
              <a:buFont typeface="Fira Sans"/>
              <a:buNone/>
            </a:pPr>
            <a:r>
              <a:rPr lang="en-US" sz="11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Actively managed leads awaiting action.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529590" y="6554272"/>
            <a:ext cx="8084820" cy="499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900"/>
              <a:buFont typeface="Fira Mono Medium"/>
              <a:buNone/>
            </a:pPr>
            <a:r>
              <a:rPr lang="en-US" sz="39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8</a:t>
            </a:r>
            <a:endParaRPr sz="3900">
              <a:solidFill>
                <a:srgbClr val="E0D6DE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900"/>
              <a:buFont typeface="Fira Mono Medium"/>
              <a:buNone/>
            </a:pPr>
            <a:r>
              <a:t/>
            </a:r>
            <a:endParaRPr sz="3900">
              <a:solidFill>
                <a:srgbClr val="E0D6DE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3607713" y="7242691"/>
            <a:ext cx="1928574" cy="236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Fira Mono Medium"/>
              <a:buNone/>
            </a:pPr>
            <a:r>
              <a:rPr lang="en-US" sz="145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Weekly Follow-ups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529590" y="7569875"/>
            <a:ext cx="8084820" cy="242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50"/>
              <a:buFont typeface="Fira Sans"/>
              <a:buNone/>
            </a:pPr>
            <a:r>
              <a:rPr lang="en-US" sz="11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Upcoming tasks to engage with leads.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Bonus Features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260" y="213895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/>
          <p:nvPr/>
        </p:nvSpPr>
        <p:spPr>
          <a:xfrm>
            <a:off x="7017306" y="2174319"/>
            <a:ext cx="425065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Reminders &amp; Notifications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Timely alerts for important tasks and follow-ups.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5260" y="352377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Document Uploads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Securely store invoices and proposals directly.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4" name="Google Shape;14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5260" y="490859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Basic Automation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Automate tasks like order generation for efficiency.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8" name="Google Shape;14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5260" y="629340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Fully Responsive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Seamless experience across all mobile devices.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/>
          <p:nvPr/>
        </p:nvSpPr>
        <p:spPr>
          <a:xfrm>
            <a:off x="6280190" y="809149"/>
            <a:ext cx="680370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TrackFlow Tech Stack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8" name="Google Shape;15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185808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/>
          <p:nvPr/>
        </p:nvSpPr>
        <p:spPr>
          <a:xfrm>
            <a:off x="6280190" y="2651879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Frontend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6280190" y="3142298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Vite, React, TypeScript, Tailwind CSS, shadcn-ui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1" name="Google Shape;16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493" y="185808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/>
          <p:nvPr/>
        </p:nvSpPr>
        <p:spPr>
          <a:xfrm>
            <a:off x="8893493" y="2651879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Backend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8893493" y="3142298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FastAPI / Custom stack, PostgreSQL / Supabase / SQLite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4" name="Google Shape;16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06795" y="185808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11506795" y="2651879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Hosting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11506795" y="3142298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Vercel (Frontend), Render/Railway (Backend)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7" name="Google Shape;16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0190" y="468463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6280190" y="5478423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Libraries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6280190" y="5968841"/>
            <a:ext cx="23298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Chart.js for dashboard, FullCalendar for follow-ups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2025-05-26T06:52:28Z</dcterms:created>
  <dc:creator>PptxGenJS</dc:creator>
</cp:coreProperties>
</file>